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8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1C6FC64-8DA4-46A0-8500-B11F8A880710}">
          <p14:sldIdLst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5476"/>
    <a:srgbClr val="7C2E06"/>
    <a:srgbClr val="8C4825"/>
    <a:srgbClr val="3B7D23"/>
    <a:srgbClr val="3076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BC24F5-D67D-984D-903F-E3F22C0346F9}" v="4" dt="2026-01-13T16:02:45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23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4A15B-61ED-4C6D-A8AE-E406DF7D61C7}" type="datetimeFigureOut"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ADB9E-44A3-4573-B19A-676317CC2D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97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06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615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0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63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8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4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92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5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9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24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62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5C41E57-1BB7-470A-A3B3-A11443C0A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6" y="6900687"/>
            <a:ext cx="2083911" cy="11196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3E1CD20-EB86-4C84-AE1B-E76BE899C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53" y="1197065"/>
            <a:ext cx="2077865" cy="1119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C6DE7DB-F0EC-489F-9137-E3FC6D03B94A}"/>
              </a:ext>
            </a:extLst>
          </p:cNvPr>
          <p:cNvSpPr txBox="1"/>
          <p:nvPr/>
        </p:nvSpPr>
        <p:spPr>
          <a:xfrm>
            <a:off x="1023582" y="0"/>
            <a:ext cx="5834418" cy="3693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GB" b="1" dirty="0">
                <a:solidFill>
                  <a:prstClr val="white"/>
                </a:solidFill>
                <a:latin typeface="Aptos" panose="02110004020202020204"/>
              </a:rPr>
              <a:t>Writing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en-GB" b="1" dirty="0">
                <a:solidFill>
                  <a:prstClr val="white"/>
                </a:solidFill>
                <a:latin typeface="Aptos" panose="02110004020202020204"/>
              </a:rPr>
              <a:t>(ordering) TTOS and the discharge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summary</a:t>
            </a:r>
            <a:endParaRPr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612E5F3-38BC-4DF7-9E12-068E16CDBDCD}"/>
              </a:ext>
            </a:extLst>
          </p:cNvPr>
          <p:cNvGrpSpPr/>
          <p:nvPr/>
        </p:nvGrpSpPr>
        <p:grpSpPr>
          <a:xfrm>
            <a:off x="0" y="477672"/>
            <a:ext cx="1692322" cy="246221"/>
            <a:chOff x="0" y="368490"/>
            <a:chExt cx="1692322" cy="24622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2DA98F4-E0BC-4E26-93DC-EB22C05D5494}"/>
                </a:ext>
              </a:extLst>
            </p:cNvPr>
            <p:cNvSpPr txBox="1"/>
            <p:nvPr/>
          </p:nvSpPr>
          <p:spPr>
            <a:xfrm>
              <a:off x="0" y="368490"/>
              <a:ext cx="169232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Click to return to menu page</a:t>
              </a:r>
            </a:p>
          </p:txBody>
        </p:sp>
        <p:sp>
          <p:nvSpPr>
            <p:cNvPr id="13" name="Speech Bubble: Rectangle with Corners Rounded 12">
              <a:extLst>
                <a:ext uri="{FF2B5EF4-FFF2-40B4-BE49-F238E27FC236}">
                  <a16:creationId xmlns:a16="http://schemas.microsoft.com/office/drawing/2014/main" id="{E1860E5F-6F0E-4DC7-B6A9-6A1925746502}"/>
                </a:ext>
              </a:extLst>
            </p:cNvPr>
            <p:cNvSpPr/>
            <p:nvPr/>
          </p:nvSpPr>
          <p:spPr>
            <a:xfrm>
              <a:off x="61415" y="402890"/>
              <a:ext cx="1569493" cy="177420"/>
            </a:xfrm>
            <a:prstGeom prst="wedgeRoundRectCallout">
              <a:avLst>
                <a:gd name="adj1" fmla="val -23892"/>
                <a:gd name="adj2" fmla="val -121602"/>
                <a:gd name="adj3" fmla="val 16667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9578E9F-2B27-42D7-A8C9-9751140E505F}"/>
              </a:ext>
            </a:extLst>
          </p:cNvPr>
          <p:cNvCxnSpPr>
            <a:cxnSpLocks/>
          </p:cNvCxnSpPr>
          <p:nvPr/>
        </p:nvCxnSpPr>
        <p:spPr>
          <a:xfrm>
            <a:off x="416270" y="2563258"/>
            <a:ext cx="5981700" cy="0"/>
          </a:xfrm>
          <a:prstGeom prst="line">
            <a:avLst/>
          </a:prstGeom>
          <a:ln w="3175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B83352A-0748-440F-9BB4-3F89042D4A23}"/>
              </a:ext>
            </a:extLst>
          </p:cNvPr>
          <p:cNvCxnSpPr>
            <a:cxnSpLocks/>
          </p:cNvCxnSpPr>
          <p:nvPr/>
        </p:nvCxnSpPr>
        <p:spPr>
          <a:xfrm>
            <a:off x="416270" y="4730015"/>
            <a:ext cx="5981700" cy="0"/>
          </a:xfrm>
          <a:prstGeom prst="line">
            <a:avLst/>
          </a:prstGeom>
          <a:ln w="3175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F2E31D0-5DF1-46FA-AD46-8CB6DF2235A7}"/>
              </a:ext>
            </a:extLst>
          </p:cNvPr>
          <p:cNvSpPr txBox="1"/>
          <p:nvPr/>
        </p:nvSpPr>
        <p:spPr>
          <a:xfrm>
            <a:off x="2824487" y="2918226"/>
            <a:ext cx="3428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Complete the relevant sections, usually “clinician summary of stay”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F0F9D6-4E77-414E-AEC6-163D94A414D0}"/>
              </a:ext>
            </a:extLst>
          </p:cNvPr>
          <p:cNvSpPr txBox="1"/>
          <p:nvPr/>
        </p:nvSpPr>
        <p:spPr>
          <a:xfrm>
            <a:off x="2695123" y="4991574"/>
            <a:ext cx="342833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To complete the TTOs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lang="en-GB" sz="1600" dirty="0">
                <a:solidFill>
                  <a:prstClr val="black"/>
                </a:solidFill>
                <a:latin typeface="Aptos" panose="02110004020202020204"/>
              </a:rPr>
              <a:t>select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Order TTO</a:t>
            </a:r>
          </a:p>
        </p:txBody>
      </p:sp>
      <p:sp>
        <p:nvSpPr>
          <p:cNvPr id="37" name="TextBox 36">
            <a:hlinkClick r:id="rId4" action="ppaction://hlinksldjump"/>
            <a:extLst>
              <a:ext uri="{FF2B5EF4-FFF2-40B4-BE49-F238E27FC236}">
                <a16:creationId xmlns:a16="http://schemas.microsoft.com/office/drawing/2014/main" id="{9EA4B578-8AA2-4923-9230-A1AC52DA1427}"/>
              </a:ext>
            </a:extLst>
          </p:cNvPr>
          <p:cNvSpPr txBox="1"/>
          <p:nvPr/>
        </p:nvSpPr>
        <p:spPr>
          <a:xfrm>
            <a:off x="-6926" y="0"/>
            <a:ext cx="1030508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Home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8DE5DF1-D554-4492-8C2F-D82CCF998078}"/>
              </a:ext>
            </a:extLst>
          </p:cNvPr>
          <p:cNvSpPr txBox="1"/>
          <p:nvPr/>
        </p:nvSpPr>
        <p:spPr>
          <a:xfrm>
            <a:off x="2671423" y="1207309"/>
            <a:ext cx="3428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Select the discharge icon at the top of the patient record to open the discharge page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1826CC1-2D9D-453E-95B7-77F7F4B7DEE0}"/>
              </a:ext>
            </a:extLst>
          </p:cNvPr>
          <p:cNvSpPr/>
          <p:nvPr/>
        </p:nvSpPr>
        <p:spPr>
          <a:xfrm>
            <a:off x="1834101" y="5346452"/>
            <a:ext cx="186779" cy="59202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C621874-8E34-46D5-BD1C-FC5A172592B8}"/>
              </a:ext>
            </a:extLst>
          </p:cNvPr>
          <p:cNvSpPr/>
          <p:nvPr/>
        </p:nvSpPr>
        <p:spPr>
          <a:xfrm>
            <a:off x="1216540" y="1299930"/>
            <a:ext cx="111642" cy="69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437DDB4-C429-4A58-84B1-33ADD443E63B}"/>
              </a:ext>
            </a:extLst>
          </p:cNvPr>
          <p:cNvCxnSpPr>
            <a:cxnSpLocks/>
          </p:cNvCxnSpPr>
          <p:nvPr/>
        </p:nvCxnSpPr>
        <p:spPr>
          <a:xfrm flipV="1">
            <a:off x="1381125" y="1345406"/>
            <a:ext cx="1300163" cy="1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C57BF9E5-A040-4D9D-8B5D-5C9483513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53" y="2749418"/>
            <a:ext cx="2077865" cy="1119600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AD5DAE1-73B4-430E-9DF1-953BA3B17253}"/>
              </a:ext>
            </a:extLst>
          </p:cNvPr>
          <p:cNvCxnSpPr>
            <a:cxnSpLocks/>
          </p:cNvCxnSpPr>
          <p:nvPr/>
        </p:nvCxnSpPr>
        <p:spPr>
          <a:xfrm flipV="1">
            <a:off x="1435395" y="3127514"/>
            <a:ext cx="1347562" cy="29617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463A3D65-BCF6-4F69-996D-73381739E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169" y="5031406"/>
            <a:ext cx="2077865" cy="1119600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068771D-1ABD-4F3B-B36F-A9B2F5DBF5A8}"/>
              </a:ext>
            </a:extLst>
          </p:cNvPr>
          <p:cNvCxnSpPr>
            <a:cxnSpLocks/>
          </p:cNvCxnSpPr>
          <p:nvPr/>
        </p:nvCxnSpPr>
        <p:spPr>
          <a:xfrm flipV="1">
            <a:off x="697832" y="5293895"/>
            <a:ext cx="2009273" cy="709864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B3E968F-EF90-41FF-9B87-351EC73DFE64}"/>
              </a:ext>
            </a:extLst>
          </p:cNvPr>
          <p:cNvCxnSpPr>
            <a:cxnSpLocks/>
          </p:cNvCxnSpPr>
          <p:nvPr/>
        </p:nvCxnSpPr>
        <p:spPr>
          <a:xfrm>
            <a:off x="416270" y="6474593"/>
            <a:ext cx="5981700" cy="0"/>
          </a:xfrm>
          <a:prstGeom prst="line">
            <a:avLst/>
          </a:prstGeom>
          <a:ln w="3175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E4DA6FB-ACB1-40D7-93A7-566ED5246930}"/>
              </a:ext>
            </a:extLst>
          </p:cNvPr>
          <p:cNvSpPr txBox="1"/>
          <p:nvPr/>
        </p:nvSpPr>
        <p:spPr>
          <a:xfrm>
            <a:off x="2695123" y="6736152"/>
            <a:ext cx="340079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You will have the option to “Reconcile”, “Add new”, or “Preview” the TTO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Reconcile when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patient has drugs prescribed on their MAR </a:t>
            </a:r>
            <a:endParaRPr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 new when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you want the patient to go home with drugs that are not on the MAR </a:t>
            </a:r>
            <a:endParaRPr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DCAA959-D0DC-4705-8DB7-BB04E572FA82}"/>
              </a:ext>
            </a:extLst>
          </p:cNvPr>
          <p:cNvSpPr/>
          <p:nvPr/>
        </p:nvSpPr>
        <p:spPr>
          <a:xfrm>
            <a:off x="811415" y="7109429"/>
            <a:ext cx="769959" cy="98194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F927365-8102-4569-8239-95A16F80CECF}"/>
              </a:ext>
            </a:extLst>
          </p:cNvPr>
          <p:cNvCxnSpPr>
            <a:cxnSpLocks/>
          </p:cNvCxnSpPr>
          <p:nvPr/>
        </p:nvCxnSpPr>
        <p:spPr>
          <a:xfrm flipV="1">
            <a:off x="1371600" y="7038473"/>
            <a:ext cx="1335505" cy="168443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CE963626-09AF-8B9C-A083-C13D0FEC9597}"/>
              </a:ext>
            </a:extLst>
          </p:cNvPr>
          <p:cNvGrpSpPr/>
          <p:nvPr/>
        </p:nvGrpSpPr>
        <p:grpSpPr>
          <a:xfrm>
            <a:off x="5754292" y="8751680"/>
            <a:ext cx="1013095" cy="1034373"/>
            <a:chOff x="5379947" y="8377586"/>
            <a:chExt cx="1013095" cy="1034373"/>
          </a:xfrm>
        </p:grpSpPr>
        <p:pic>
          <p:nvPicPr>
            <p:cNvPr id="4" name="Picture 3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6018573C-6D2D-DF6D-C65B-AD9C65E468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492325" y="8377586"/>
              <a:ext cx="803459" cy="804333"/>
            </a:xfrm>
            <a:prstGeom prst="rect">
              <a:avLst/>
            </a:prstGeom>
          </p:spPr>
        </p:pic>
        <p:sp>
          <p:nvSpPr>
            <p:cNvPr id="5" name="TextBox 13">
              <a:extLst>
                <a:ext uri="{FF2B5EF4-FFF2-40B4-BE49-F238E27FC236}">
                  <a16:creationId xmlns:a16="http://schemas.microsoft.com/office/drawing/2014/main" id="{ECFB28C4-845F-F1E9-E339-C67B8EE26F56}"/>
                </a:ext>
              </a:extLst>
            </p:cNvPr>
            <p:cNvSpPr txBox="1"/>
            <p:nvPr/>
          </p:nvSpPr>
          <p:spPr>
            <a:xfrm>
              <a:off x="5379947" y="9134960"/>
              <a:ext cx="1013095" cy="27699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/>
                <a:t>Go to 55:56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090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0DD6B6D14D344180FBAF05592C8FD4" ma:contentTypeVersion="7" ma:contentTypeDescription="Create a new document." ma:contentTypeScope="" ma:versionID="798740ccbb921e2dde93976a13a03947">
  <xsd:schema xmlns:xsd="http://www.w3.org/2001/XMLSchema" xmlns:xs="http://www.w3.org/2001/XMLSchema" xmlns:p="http://schemas.microsoft.com/office/2006/metadata/properties" xmlns:ns2="c7c42a09-8a29-4cd8-916c-00d68b8c37d2" targetNamespace="http://schemas.microsoft.com/office/2006/metadata/properties" ma:root="true" ma:fieldsID="506d09ee024b74e199a0d7e37063ac36" ns2:_="">
    <xsd:import namespace="c7c42a09-8a29-4cd8-916c-00d68b8c37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42a09-8a29-4cd8-916c-00d68b8c3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B7BB1B-3DBD-41A5-B0F7-CB58FA4B1B7D}">
  <ds:schemaRefs>
    <ds:schemaRef ds:uri="aa4f40c5-e82b-4f09-8153-660ef45f0188"/>
    <ds:schemaRef ds:uri="bba451f1-a467-403a-8263-a833efa47a7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3A169D9-C41D-4862-A6E5-9A65797F17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9EF4B8-881E-417E-BD4C-62837E29E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c42a09-8a29-4cd8-916c-00d68b8c37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102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sabira mohammad</dc:creator>
  <cp:lastModifiedBy>Zoe Chiverton</cp:lastModifiedBy>
  <cp:revision>302</cp:revision>
  <dcterms:created xsi:type="dcterms:W3CDTF">2025-09-28T05:43:45Z</dcterms:created>
  <dcterms:modified xsi:type="dcterms:W3CDTF">2026-01-28T15:44:36Z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0x010100BE0DD6B6D14D344180FBAF05592C8FD4</vt:lpwstr>
  </property>
  <property fmtid="{D5CDD505-2E9C-101B-9397-08002B2CF9AE}" pid="3" name="MediaServiceImageTags">
    <vt:lpwstr/>
  </property>
  <property fmtid="{D5CDD505-2E9C-101B-9397-08002B2CF9AE}" pid="4" name="Order">
    <vt:r8>10340600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ResourceLink">
    <vt:lpwstr>, </vt:lpwstr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