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9"/>
  </p:notesMasterIdLst>
  <p:sldIdLst>
    <p:sldId id="258" r:id="rId6"/>
    <p:sldId id="272" r:id="rId7"/>
    <p:sldId id="271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5"/>
    <p:restoredTop sz="94856"/>
  </p:normalViewPr>
  <p:slideViewPr>
    <p:cSldViewPr snapToGrid="0">
      <p:cViewPr varScale="1">
        <p:scale>
          <a:sx n="134" d="100"/>
          <a:sy n="134" d="100"/>
        </p:scale>
        <p:origin x="3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2DD3B-6393-1B42-81E7-2637A081303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AADF-27B6-204D-9A51-E51B00A9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5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96A6E-EA54-93AF-CD83-3BBC1C963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71AF6-A352-283B-D16D-FA9759F3E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907F2-E186-3992-1487-6DF57A37F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CE698-F497-F8D2-90ED-451B7B9D1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AADF-27B6-204D-9A51-E51B00A9B2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9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EF72-1799-2EDA-9D58-4D9A0DA15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EC547-94C2-13CE-4AA1-2A52BD09C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5FEF1-3C98-21BC-861F-FA1353570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D1477-E791-CBAB-331C-918C6D41C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AADF-27B6-204D-9A51-E51B00A9B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4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B27D-CEDF-7533-57CC-8EE3EA764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B7DBA-3F7B-3E2D-69D2-5AF03D2C5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1757D-14C8-8BA3-5717-083EBA799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68CD0-9006-0501-79FA-1CD50831A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AADF-27B6-204D-9A51-E51B00A9B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4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0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8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0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3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8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2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5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9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1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4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60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1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9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3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39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3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BC753-D2A4-E346-9DA7-1BAFAA9DDA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5088F-F38D-4079-A052-23552B6089A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823B3-2E45-C7E4-1602-B1932E0A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A268-D308-7A61-F270-21F10C6A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13" y="922670"/>
            <a:ext cx="5915025" cy="628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Finding theatre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695AA-73BB-DABE-3E62-A7CD26A9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29" y="258469"/>
            <a:ext cx="1133060" cy="31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27ED54-FEB6-87B3-68F1-54B0A5D5CD68}"/>
              </a:ext>
            </a:extLst>
          </p:cNvPr>
          <p:cNvCxnSpPr/>
          <p:nvPr/>
        </p:nvCxnSpPr>
        <p:spPr>
          <a:xfrm>
            <a:off x="0" y="74959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D2DD0581-A341-3F9F-28D2-548F4A36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" y="9467226"/>
            <a:ext cx="1165215" cy="2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1F81FC-BD7E-87CB-450B-1BBD08E0E433}"/>
              </a:ext>
            </a:extLst>
          </p:cNvPr>
          <p:cNvGrpSpPr/>
          <p:nvPr/>
        </p:nvGrpSpPr>
        <p:grpSpPr>
          <a:xfrm>
            <a:off x="199111" y="185101"/>
            <a:ext cx="455605" cy="464787"/>
            <a:chOff x="199111" y="185101"/>
            <a:chExt cx="455605" cy="46478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DD46C4-97C6-70B7-9261-8E338DDF8349}"/>
                </a:ext>
              </a:extLst>
            </p:cNvPr>
            <p:cNvSpPr/>
            <p:nvPr/>
          </p:nvSpPr>
          <p:spPr>
            <a:xfrm>
              <a:off x="199111" y="185101"/>
              <a:ext cx="455605" cy="464787"/>
            </a:xfrm>
            <a:prstGeom prst="ellipse">
              <a:avLst/>
            </a:prstGeom>
            <a:solidFill>
              <a:srgbClr val="0317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ptos" panose="020B00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350D77-DC15-4185-E26A-41C24162E0A2}"/>
                </a:ext>
              </a:extLst>
            </p:cNvPr>
            <p:cNvSpPr txBox="1"/>
            <p:nvPr/>
          </p:nvSpPr>
          <p:spPr>
            <a:xfrm>
              <a:off x="290494" y="213073"/>
              <a:ext cx="27283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DF9BD9-0ED9-7C14-547B-B8CD6EE1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5" t="40186" r="42217" b="32818"/>
          <a:stretch>
            <a:fillRect/>
          </a:stretch>
        </p:blipFill>
        <p:spPr>
          <a:xfrm>
            <a:off x="3027132" y="1364180"/>
            <a:ext cx="3312071" cy="966320"/>
          </a:xfrm>
          <a:prstGeom prst="rect">
            <a:avLst/>
          </a:prstGeom>
        </p:spPr>
      </p:pic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168E49-D552-2877-2A91-4484877083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561" t="20529" r="35244" b="16877"/>
          <a:stretch>
            <a:fillRect/>
          </a:stretch>
        </p:blipFill>
        <p:spPr>
          <a:xfrm>
            <a:off x="1722100" y="3601006"/>
            <a:ext cx="1564850" cy="11123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A3403B-C060-58C7-86B7-323872390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08" y="4911336"/>
            <a:ext cx="5721284" cy="298446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155D27E-FB9B-149C-5291-C51236AC39C1}"/>
              </a:ext>
            </a:extLst>
          </p:cNvPr>
          <p:cNvSpPr/>
          <p:nvPr/>
        </p:nvSpPr>
        <p:spPr>
          <a:xfrm>
            <a:off x="4159844" y="4911336"/>
            <a:ext cx="622169" cy="485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50EEBD-6E02-1A46-4946-2C1E4CDDF482}"/>
              </a:ext>
            </a:extLst>
          </p:cNvPr>
          <p:cNvSpPr/>
          <p:nvPr/>
        </p:nvSpPr>
        <p:spPr>
          <a:xfrm>
            <a:off x="2240184" y="5180892"/>
            <a:ext cx="528682" cy="27337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B79211-BAF6-25BC-A1F8-972C856AC4ED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2504525" y="4719728"/>
            <a:ext cx="3940" cy="4611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C39178-AD7A-11ED-6D0A-AAC5331F6FEE}"/>
              </a:ext>
            </a:extLst>
          </p:cNvPr>
          <p:cNvSpPr txBox="1"/>
          <p:nvPr/>
        </p:nvSpPr>
        <p:spPr>
          <a:xfrm>
            <a:off x="563332" y="1585730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Theatre lists are accessed from the Surgery Tracker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7DE10-C219-EE2C-185F-12135AE3D725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215" y="3601006"/>
            <a:ext cx="1685" cy="14653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AB655FA-6291-2873-5A37-B8AF25FC9751}"/>
              </a:ext>
            </a:extLst>
          </p:cNvPr>
          <p:cNvSpPr/>
          <p:nvPr/>
        </p:nvSpPr>
        <p:spPr>
          <a:xfrm>
            <a:off x="426913" y="5085028"/>
            <a:ext cx="696840" cy="4381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B9564-220D-B8F1-021A-6D65970400A8}"/>
              </a:ext>
            </a:extLst>
          </p:cNvPr>
          <p:cNvSpPr txBox="1"/>
          <p:nvPr/>
        </p:nvSpPr>
        <p:spPr>
          <a:xfrm>
            <a:off x="152887" y="2646899"/>
            <a:ext cx="1282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All Main Areas tab shows patients in all locations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3B8514-CF0C-568C-0775-7B32D835A0BC}"/>
              </a:ext>
            </a:extLst>
          </p:cNvPr>
          <p:cNvSpPr txBox="1"/>
          <p:nvPr/>
        </p:nvSpPr>
        <p:spPr>
          <a:xfrm>
            <a:off x="1709568" y="2632874"/>
            <a:ext cx="156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More Lists allows you to filter by person, surgical area or theatre.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53E04-9918-0E2D-3B57-238B64902469}"/>
              </a:ext>
            </a:extLst>
          </p:cNvPr>
          <p:cNvSpPr txBox="1"/>
          <p:nvPr/>
        </p:nvSpPr>
        <p:spPr>
          <a:xfrm>
            <a:off x="3702360" y="3231674"/>
            <a:ext cx="1972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You can also specify the facility from the Multiple Facilities tab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BBB7B6-1911-BB1D-7DFF-CF2DEF85BAA2}"/>
              </a:ext>
            </a:extLst>
          </p:cNvPr>
          <p:cNvCxnSpPr>
            <a:stCxn id="35" idx="2"/>
            <a:endCxn id="22" idx="0"/>
          </p:cNvCxnSpPr>
          <p:nvPr/>
        </p:nvCxnSpPr>
        <p:spPr>
          <a:xfrm flipH="1">
            <a:off x="4470929" y="3970338"/>
            <a:ext cx="217898" cy="9409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223B333-E177-94C4-A4B3-59460031D8D4}"/>
              </a:ext>
            </a:extLst>
          </p:cNvPr>
          <p:cNvSpPr/>
          <p:nvPr/>
        </p:nvSpPr>
        <p:spPr>
          <a:xfrm rot="5400000">
            <a:off x="4896146" y="7561559"/>
            <a:ext cx="162157" cy="1012593"/>
          </a:xfrm>
          <a:prstGeom prst="rightBrace">
            <a:avLst>
              <a:gd name="adj1" fmla="val 8333"/>
              <a:gd name="adj2" fmla="val 49471"/>
            </a:avLst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A2C5FCF4-4241-4AA8-1E26-BF0BBD228203}"/>
              </a:ext>
            </a:extLst>
          </p:cNvPr>
          <p:cNvSpPr/>
          <p:nvPr/>
        </p:nvSpPr>
        <p:spPr>
          <a:xfrm rot="5400000">
            <a:off x="1244505" y="7561558"/>
            <a:ext cx="162157" cy="1012593"/>
          </a:xfrm>
          <a:prstGeom prst="rightBrace">
            <a:avLst>
              <a:gd name="adj1" fmla="val 8333"/>
              <a:gd name="adj2" fmla="val 49471"/>
            </a:avLst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A6DABF0-9A50-A2E6-F600-E85277B71F82}"/>
              </a:ext>
            </a:extLst>
          </p:cNvPr>
          <p:cNvSpPr/>
          <p:nvPr/>
        </p:nvSpPr>
        <p:spPr>
          <a:xfrm rot="5400000">
            <a:off x="2724975" y="7558060"/>
            <a:ext cx="162157" cy="1012593"/>
          </a:xfrm>
          <a:prstGeom prst="rightBrace">
            <a:avLst>
              <a:gd name="adj1" fmla="val 8333"/>
              <a:gd name="adj2" fmla="val 49471"/>
            </a:avLst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C813AF-03DE-FA53-59E1-8ACB0B4D8906}"/>
              </a:ext>
            </a:extLst>
          </p:cNvPr>
          <p:cNvSpPr txBox="1"/>
          <p:nvPr/>
        </p:nvSpPr>
        <p:spPr>
          <a:xfrm>
            <a:off x="595762" y="8181770"/>
            <a:ext cx="145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Patient information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328CFC-777A-6041-74B7-323B11C1F728}"/>
              </a:ext>
            </a:extLst>
          </p:cNvPr>
          <p:cNvSpPr txBox="1"/>
          <p:nvPr/>
        </p:nvSpPr>
        <p:spPr>
          <a:xfrm>
            <a:off x="4126324" y="8181769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Procedure information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B076F-249A-BA67-0A5A-B69E57797223}"/>
              </a:ext>
            </a:extLst>
          </p:cNvPr>
          <p:cNvSpPr txBox="1"/>
          <p:nvPr/>
        </p:nvSpPr>
        <p:spPr>
          <a:xfrm>
            <a:off x="2351345" y="8181769"/>
            <a:ext cx="90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Surgeon, location and 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63FC26-91A0-3031-C884-1BD9BC3481EA}"/>
              </a:ext>
            </a:extLst>
          </p:cNvPr>
          <p:cNvSpPr txBox="1"/>
          <p:nvPr/>
        </p:nvSpPr>
        <p:spPr>
          <a:xfrm>
            <a:off x="1667636" y="9021465"/>
            <a:ext cx="321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Single click to select a patient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6A020F-0D85-220C-42E1-3A91AE123E62}"/>
              </a:ext>
            </a:extLst>
          </p:cNvPr>
          <p:cNvGrpSpPr/>
          <p:nvPr/>
        </p:nvGrpSpPr>
        <p:grpSpPr>
          <a:xfrm>
            <a:off x="5684209" y="8497296"/>
            <a:ext cx="1048442" cy="1019408"/>
            <a:chOff x="5684209" y="8497296"/>
            <a:chExt cx="1048442" cy="1019408"/>
          </a:xfrm>
        </p:grpSpPr>
        <p:pic>
          <p:nvPicPr>
            <p:cNvPr id="27" name="Picture 26" descr="A qr code with a white background&#10;&#10;AI-generated content may be incorrect.">
              <a:extLst>
                <a:ext uri="{FF2B5EF4-FFF2-40B4-BE49-F238E27FC236}">
                  <a16:creationId xmlns:a16="http://schemas.microsoft.com/office/drawing/2014/main" id="{83FF0375-F804-2A2F-D67D-0C4B1F50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6774" y="8497296"/>
              <a:ext cx="803459" cy="80433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5758D6-18D2-5A47-9D17-8E8B0C811316}"/>
                </a:ext>
              </a:extLst>
            </p:cNvPr>
            <p:cNvSpPr txBox="1"/>
            <p:nvPr/>
          </p:nvSpPr>
          <p:spPr>
            <a:xfrm>
              <a:off x="5684209" y="9239705"/>
              <a:ext cx="1048442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Go to 43:57</a:t>
              </a: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D7457E-F98A-A05C-F364-E5395C723CD7}"/>
              </a:ext>
            </a:extLst>
          </p:cNvPr>
          <p:cNvSpPr txBox="1"/>
          <p:nvPr/>
        </p:nvSpPr>
        <p:spPr>
          <a:xfrm>
            <a:off x="572559" y="213073"/>
            <a:ext cx="2099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ptos" panose="020B0004020202020204" pitchFamily="34" charset="0"/>
              </a:rPr>
              <a:t>Operation Notes</a:t>
            </a:r>
          </a:p>
        </p:txBody>
      </p:sp>
    </p:spTree>
    <p:extLst>
      <p:ext uri="{BB962C8B-B14F-4D97-AF65-F5344CB8AC3E}">
        <p14:creationId xmlns:p14="http://schemas.microsoft.com/office/powerpoint/2010/main" val="123185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22CC0-7E78-E7B9-65AC-3AE8B08A6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FEDF7F-5B12-8592-B15E-3210C2394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29" y="258469"/>
            <a:ext cx="1133060" cy="31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C21770-3521-F621-2A31-B8B84471A6E1}"/>
              </a:ext>
            </a:extLst>
          </p:cNvPr>
          <p:cNvCxnSpPr/>
          <p:nvPr/>
        </p:nvCxnSpPr>
        <p:spPr>
          <a:xfrm>
            <a:off x="0" y="74959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9881D8EF-DDC2-8969-6363-2BE846E5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" y="9467226"/>
            <a:ext cx="1165215" cy="2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F18E6-BA5D-C1FB-55E8-CBC95446BEC3}"/>
              </a:ext>
            </a:extLst>
          </p:cNvPr>
          <p:cNvSpPr txBox="1"/>
          <p:nvPr/>
        </p:nvSpPr>
        <p:spPr>
          <a:xfrm>
            <a:off x="572559" y="213073"/>
            <a:ext cx="2099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ptos" panose="020B0004020202020204" pitchFamily="34" charset="0"/>
              </a:rPr>
              <a:t>Operation Notes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91837B-3072-46DE-7F7D-03EB738D775D}"/>
              </a:ext>
            </a:extLst>
          </p:cNvPr>
          <p:cNvSpPr/>
          <p:nvPr/>
        </p:nvSpPr>
        <p:spPr>
          <a:xfrm>
            <a:off x="199111" y="185101"/>
            <a:ext cx="455605" cy="464787"/>
          </a:xfrm>
          <a:prstGeom prst="ellipse">
            <a:avLst/>
          </a:prstGeom>
          <a:solidFill>
            <a:srgbClr val="031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51140-B09B-A1E5-67F4-A718107B718A}"/>
              </a:ext>
            </a:extLst>
          </p:cNvPr>
          <p:cNvSpPr txBox="1"/>
          <p:nvPr/>
        </p:nvSpPr>
        <p:spPr>
          <a:xfrm>
            <a:off x="290494" y="213073"/>
            <a:ext cx="27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0B38B5-03A9-0A83-5CFD-BD67E64D90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108" r="58312" b="89854"/>
          <a:stretch>
            <a:fillRect/>
          </a:stretch>
        </p:blipFill>
        <p:spPr>
          <a:xfrm>
            <a:off x="540844" y="865833"/>
            <a:ext cx="717551" cy="470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6A3B6-C9E9-10A0-DE62-2C0BB24785AB}"/>
              </a:ext>
            </a:extLst>
          </p:cNvPr>
          <p:cNvSpPr txBox="1"/>
          <p:nvPr/>
        </p:nvSpPr>
        <p:spPr>
          <a:xfrm>
            <a:off x="1276282" y="865472"/>
            <a:ext cx="486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With the patient highlighted, use the Document button to load the documentation screen</a:t>
            </a:r>
          </a:p>
        </p:txBody>
      </p:sp>
      <p:pic>
        <p:nvPicPr>
          <p:cNvPr id="16" name="Picture 15" descr="A screenshot of a medical application&#10;&#10;AI-generated content may be incorrect.">
            <a:extLst>
              <a:ext uri="{FF2B5EF4-FFF2-40B4-BE49-F238E27FC236}">
                <a16:creationId xmlns:a16="http://schemas.microsoft.com/office/drawing/2014/main" id="{C1E7511A-7490-9ADC-B641-F098ABA2D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94" y="1547060"/>
            <a:ext cx="3927129" cy="13830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4F9746-31E0-C144-47E1-B8FD575660C8}"/>
              </a:ext>
            </a:extLst>
          </p:cNvPr>
          <p:cNvSpPr/>
          <p:nvPr/>
        </p:nvSpPr>
        <p:spPr>
          <a:xfrm>
            <a:off x="803921" y="1924146"/>
            <a:ext cx="2633098" cy="914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2207D-176B-8B88-0180-4EF60B795420}"/>
              </a:ext>
            </a:extLst>
          </p:cNvPr>
          <p:cNvSpPr txBox="1"/>
          <p:nvPr/>
        </p:nvSpPr>
        <p:spPr>
          <a:xfrm>
            <a:off x="4357733" y="1547060"/>
            <a:ext cx="2336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 the search bar to find Operation Note. </a:t>
            </a:r>
          </a:p>
          <a:p>
            <a:endParaRPr lang="en-GB" sz="1400" dirty="0"/>
          </a:p>
          <a:p>
            <a:r>
              <a:rPr lang="en-GB" sz="1400" dirty="0"/>
              <a:t>This can be added to favourites by clicking the star.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11A542-4B49-5FF0-48D2-DAE48572D874}"/>
              </a:ext>
            </a:extLst>
          </p:cNvPr>
          <p:cNvGrpSpPr/>
          <p:nvPr/>
        </p:nvGrpSpPr>
        <p:grpSpPr>
          <a:xfrm>
            <a:off x="213294" y="3348687"/>
            <a:ext cx="6447451" cy="2795399"/>
            <a:chOff x="199111" y="4289229"/>
            <a:chExt cx="6447451" cy="2795399"/>
          </a:xfrm>
        </p:grpSpPr>
        <p:pic>
          <p:nvPicPr>
            <p:cNvPr id="22" name="Picture 2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12D00B0F-7533-AAA7-D04C-24554D20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111" y="4289229"/>
              <a:ext cx="6447451" cy="279539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C4E491-5F25-61F1-8806-E7BA71A4022C}"/>
                </a:ext>
              </a:extLst>
            </p:cNvPr>
            <p:cNvSpPr/>
            <p:nvPr/>
          </p:nvSpPr>
          <p:spPr>
            <a:xfrm>
              <a:off x="213294" y="5092184"/>
              <a:ext cx="1652720" cy="77086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DAC102-D84D-78D8-AC37-4156EAF1924E}"/>
                </a:ext>
              </a:extLst>
            </p:cNvPr>
            <p:cNvSpPr txBox="1"/>
            <p:nvPr/>
          </p:nvSpPr>
          <p:spPr>
            <a:xfrm>
              <a:off x="2275176" y="5057816"/>
              <a:ext cx="2759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Operation date, time, procedure name, CCSD code, operating surgeon, ASA and other information automatically pull through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9C4CEC-70DC-B655-7013-696D195E03FE}"/>
                </a:ext>
              </a:extLst>
            </p:cNvPr>
            <p:cNvCxnSpPr>
              <a:endCxn id="23" idx="3"/>
            </p:cNvCxnSpPr>
            <p:nvPr/>
          </p:nvCxnSpPr>
          <p:spPr>
            <a:xfrm flipH="1">
              <a:off x="1866014" y="5477613"/>
              <a:ext cx="409162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44C5BD-5828-DFEB-D30B-4F15E3E888AA}"/>
                </a:ext>
              </a:extLst>
            </p:cNvPr>
            <p:cNvSpPr txBox="1"/>
            <p:nvPr/>
          </p:nvSpPr>
          <p:spPr>
            <a:xfrm>
              <a:off x="2275176" y="6031744"/>
              <a:ext cx="26338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200"/>
                <a:t>Operation note can be typed, pasted or inserted as Quick Text here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42C99C7-D63D-EF75-3EC1-ECBC2A161006}"/>
                </a:ext>
              </a:extLst>
            </p:cNvPr>
            <p:cNvCxnSpPr/>
            <p:nvPr/>
          </p:nvCxnSpPr>
          <p:spPr>
            <a:xfrm flipH="1">
              <a:off x="967563" y="6262577"/>
              <a:ext cx="1307613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blue and white striped background&#10;&#10;AI-generated content may be incorrect.">
            <a:extLst>
              <a:ext uri="{FF2B5EF4-FFF2-40B4-BE49-F238E27FC236}">
                <a16:creationId xmlns:a16="http://schemas.microsoft.com/office/drawing/2014/main" id="{7DFE9A50-89A2-10EA-2366-0CFB85308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94" y="6741807"/>
            <a:ext cx="6029325" cy="22368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DE3B5AC-3941-BDDF-1238-921F9AE96E9F}"/>
              </a:ext>
            </a:extLst>
          </p:cNvPr>
          <p:cNvSpPr txBox="1"/>
          <p:nvPr/>
        </p:nvSpPr>
        <p:spPr>
          <a:xfrm>
            <a:off x="1181986" y="9099659"/>
            <a:ext cx="449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Tip: Mandatory fields are marked with a red asterisk (</a:t>
            </a:r>
            <a:r>
              <a:rPr lang="en-GB" sz="1400" b="1" dirty="0">
                <a:solidFill>
                  <a:srgbClr val="FF0000"/>
                </a:solidFill>
              </a:rPr>
              <a:t>*</a:t>
            </a:r>
            <a:r>
              <a:rPr lang="en-GB" sz="1400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9FCC6B-B30D-8E79-7099-0B78942583AC}"/>
              </a:ext>
            </a:extLst>
          </p:cNvPr>
          <p:cNvSpPr txBox="1"/>
          <p:nvPr/>
        </p:nvSpPr>
        <p:spPr>
          <a:xfrm>
            <a:off x="1256682" y="6097545"/>
            <a:ext cx="409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Post operative instructions require the Antibiotic and VTE instructions to be documented</a:t>
            </a:r>
          </a:p>
        </p:txBody>
      </p:sp>
    </p:spTree>
    <p:extLst>
      <p:ext uri="{BB962C8B-B14F-4D97-AF65-F5344CB8AC3E}">
        <p14:creationId xmlns:p14="http://schemas.microsoft.com/office/powerpoint/2010/main" val="124155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34C8C-9D93-82F1-188B-D3DCF2285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C1368-C582-096A-27B6-788F8132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29" y="258469"/>
            <a:ext cx="1133060" cy="31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4F2D9-F38F-DC43-40D3-C867CE4CF13D}"/>
              </a:ext>
            </a:extLst>
          </p:cNvPr>
          <p:cNvCxnSpPr/>
          <p:nvPr/>
        </p:nvCxnSpPr>
        <p:spPr>
          <a:xfrm>
            <a:off x="0" y="74959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DA77A972-75ED-F1CF-5C3F-EA0E7B6F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" y="9467226"/>
            <a:ext cx="1165215" cy="2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95A774-8FB4-3CA5-CC37-DCA9C927F63D}"/>
              </a:ext>
            </a:extLst>
          </p:cNvPr>
          <p:cNvSpPr txBox="1"/>
          <p:nvPr/>
        </p:nvSpPr>
        <p:spPr>
          <a:xfrm>
            <a:off x="572559" y="213073"/>
            <a:ext cx="2099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ptos" panose="020B0004020202020204" pitchFamily="34" charset="0"/>
              </a:rPr>
              <a:t>Operation Notes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1A5954-24E8-B43C-BDAD-102DEA856699}"/>
              </a:ext>
            </a:extLst>
          </p:cNvPr>
          <p:cNvSpPr/>
          <p:nvPr/>
        </p:nvSpPr>
        <p:spPr>
          <a:xfrm>
            <a:off x="199111" y="185101"/>
            <a:ext cx="455605" cy="464787"/>
          </a:xfrm>
          <a:prstGeom prst="ellipse">
            <a:avLst/>
          </a:prstGeom>
          <a:solidFill>
            <a:srgbClr val="031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DC971-6668-0532-6E98-B45C2651C170}"/>
              </a:ext>
            </a:extLst>
          </p:cNvPr>
          <p:cNvSpPr txBox="1"/>
          <p:nvPr/>
        </p:nvSpPr>
        <p:spPr>
          <a:xfrm>
            <a:off x="290494" y="213073"/>
            <a:ext cx="27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6" name="Picture 25" descr="A blue and white striped background&#10;&#10;AI-generated content may be incorrect.">
            <a:extLst>
              <a:ext uri="{FF2B5EF4-FFF2-40B4-BE49-F238E27FC236}">
                <a16:creationId xmlns:a16="http://schemas.microsoft.com/office/drawing/2014/main" id="{9B9BC906-5272-12BA-6C25-ADA477F92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60" y="7815707"/>
            <a:ext cx="6000445" cy="13091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1A9EE2-B02C-B9AC-4AAB-08B0924F8807}"/>
              </a:ext>
            </a:extLst>
          </p:cNvPr>
          <p:cNvSpPr txBox="1"/>
          <p:nvPr/>
        </p:nvSpPr>
        <p:spPr>
          <a:xfrm>
            <a:off x="426760" y="6781699"/>
            <a:ext cx="569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For procedures where images have been taken (e.g. Laparoscopy/Arthroscopy) complete the additional images section to ensure scanned documents are associated with the operation note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87CAA9-C9FF-CB3E-00AD-840583CFEA0A}"/>
              </a:ext>
            </a:extLst>
          </p:cNvPr>
          <p:cNvSpPr txBox="1"/>
          <p:nvPr/>
        </p:nvSpPr>
        <p:spPr>
          <a:xfrm>
            <a:off x="1378509" y="9194406"/>
            <a:ext cx="4096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Use your PIN to sign the document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9E46B1-2C06-FB23-CFA6-1E7020282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35" y="1029976"/>
            <a:ext cx="3403600" cy="35136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7C2FC1-E7C6-553C-3EE3-FE2D7FDB14B7}"/>
              </a:ext>
            </a:extLst>
          </p:cNvPr>
          <p:cNvSpPr txBox="1"/>
          <p:nvPr/>
        </p:nvSpPr>
        <p:spPr>
          <a:xfrm>
            <a:off x="3895725" y="1291649"/>
            <a:ext cx="269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the operation note already contains post operative instructions, antibiotic, and VTE details, you can simply click ‘see operative note’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D796AF-69C0-C17A-03FE-F02194390CD6}"/>
              </a:ext>
            </a:extLst>
          </p:cNvPr>
          <p:cNvSpPr/>
          <p:nvPr/>
        </p:nvSpPr>
        <p:spPr>
          <a:xfrm>
            <a:off x="267235" y="3705225"/>
            <a:ext cx="1701800" cy="523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DF44A-9FB4-56A5-B82D-18D13AA80981}"/>
              </a:ext>
            </a:extLst>
          </p:cNvPr>
          <p:cNvSpPr/>
          <p:nvPr/>
        </p:nvSpPr>
        <p:spPr>
          <a:xfrm>
            <a:off x="267235" y="1648075"/>
            <a:ext cx="1701800" cy="579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16329-DAAA-E69D-5B5E-7EFE14E44E0F}"/>
              </a:ext>
            </a:extLst>
          </p:cNvPr>
          <p:cNvSpPr txBox="1"/>
          <p:nvPr/>
        </p:nvSpPr>
        <p:spPr>
          <a:xfrm>
            <a:off x="3895725" y="3156062"/>
            <a:ext cx="2531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avoids duplication, and allows the surgeon to use their preferred operative note templates and quick text</a:t>
            </a:r>
          </a:p>
        </p:txBody>
      </p:sp>
      <p:pic>
        <p:nvPicPr>
          <p:cNvPr id="18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FFB091E-1DAD-9D2D-4CDE-C0BC789F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0" y="4968511"/>
            <a:ext cx="2984550" cy="14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F4FA99-E8D0-90AB-5142-7E82E5E87EE9}"/>
              </a:ext>
            </a:extLst>
          </p:cNvPr>
          <p:cNvSpPr txBox="1"/>
          <p:nvPr/>
        </p:nvSpPr>
        <p:spPr>
          <a:xfrm>
            <a:off x="3351520" y="5179373"/>
            <a:ext cx="31612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Operative Log will pull information entered by theatre staff such as tourniquet times, operative blood loss, and implant details automatically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2827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bba451f1-a467-403a-8263-a833efa47a76" xsi:nil="true"/>
    <Orginator xmlns="bba451f1-a467-403a-8263-a833efa47a76">
      <UserInfo>
        <DisplayName/>
        <AccountId xsi:nil="true"/>
        <AccountType/>
      </UserInfo>
    </Orginator>
    <AssociatedCRLogID xmlns="bba451f1-a467-403a-8263-a833efa47a76" xsi:nil="true"/>
    <Workstream xmlns="bba451f1-a467-403a-8263-a833efa47a76" xsi:nil="true"/>
    <DateBuiltorDescoped xmlns="bba451f1-a467-403a-8263-a833efa47a76" xsi:nil="true"/>
    <TaxCatchAll xmlns="aa4f40c5-e82b-4f09-8153-660ef45f0188" xsi:nil="true"/>
    <SP6LiveWorkbook xmlns="bba451f1-a467-403a-8263-a833efa47a76" xsi:nil="true"/>
    <TypeofChange xmlns="bba451f1-a467-403a-8263-a833efa47a76" xsi:nil="true"/>
    <Status xmlns="bba451f1-a467-403a-8263-a833efa47a76" xsi:nil="true"/>
    <lcf76f155ced4ddcb4097134ff3c332f xmlns="bba451f1-a467-403a-8263-a833efa47a76">
      <Terms xmlns="http://schemas.microsoft.com/office/infopath/2007/PartnerControls"/>
    </lcf76f155ced4ddcb4097134ff3c332f>
    <_Flow_SignoffStatus xmlns="bba451f1-a467-403a-8263-a833efa47a76" xsi:nil="true"/>
    <ResourceLink xmlns="bba451f1-a467-403a-8263-a833efa47a76">
      <Url xsi:nil="true"/>
      <Description xsi:nil="true"/>
    </ResourceLink>
    <Comments xmlns="bba451f1-a467-403a-8263-a833efa47a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9B5497CDD3A418838FF1C189006F7" ma:contentTypeVersion="30" ma:contentTypeDescription="Create a new document." ma:contentTypeScope="" ma:versionID="4e1a829c6cb5f6f4473213d9a90b603a">
  <xsd:schema xmlns:xsd="http://www.w3.org/2001/XMLSchema" xmlns:xs="http://www.w3.org/2001/XMLSchema" xmlns:p="http://schemas.microsoft.com/office/2006/metadata/properties" xmlns:ns2="bba451f1-a467-403a-8263-a833efa47a76" xmlns:ns3="aa4f40c5-e82b-4f09-8153-660ef45f0188" targetNamespace="http://schemas.microsoft.com/office/2006/metadata/properties" ma:root="true" ma:fieldsID="715d52ffa04b8ee83a70f2d7900c2af1" ns2:_="" ns3:_="">
    <xsd:import namespace="bba451f1-a467-403a-8263-a833efa47a76"/>
    <xsd:import namespace="aa4f40c5-e82b-4f09-8153-660ef45f0188"/>
    <xsd:element name="properties">
      <xsd:complexType>
        <xsd:sequence>
          <xsd:element name="documentManagement">
            <xsd:complexType>
              <xsd:all>
                <xsd:element ref="ns2:SP6LiveWorkbook" minOccurs="0"/>
                <xsd:element ref="ns2:Comments" minOccurs="0"/>
                <xsd:element ref="ns2:ResourceLink" minOccurs="0"/>
                <xsd:element ref="ns2:Status" minOccurs="0"/>
                <xsd:element ref="ns2:Assignedto" minOccurs="0"/>
                <xsd:element ref="ns2:_Flow_SignoffStatus" minOccurs="0"/>
                <xsd:element ref="ns2:DateBuiltorDescoped" minOccurs="0"/>
                <xsd:element ref="ns2:AssociatedCRLogID" minOccurs="0"/>
                <xsd:element ref="ns2:Workstream" minOccurs="0"/>
                <xsd:element ref="ns2:Orginator" minOccurs="0"/>
                <xsd:element ref="ns2:TypeofChange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OCR" minOccurs="0"/>
                <xsd:element ref="ns2:MediaService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Billing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451f1-a467-403a-8263-a833efa47a76" elementFormDefault="qualified">
    <xsd:import namespace="http://schemas.microsoft.com/office/2006/documentManagement/types"/>
    <xsd:import namespace="http://schemas.microsoft.com/office/infopath/2007/PartnerControls"/>
    <xsd:element name="SP6LiveWorkbook" ma:index="2" nillable="true" ma:displayName="SP6 Live Workbook" ma:format="Dropdown" ma:internalName="SP6LiveWorkbook" ma:readOnly="false">
      <xsd:simpleType>
        <xsd:restriction base="dms:Choice">
          <xsd:enumeration value="Yes"/>
          <xsd:enumeration value="No"/>
        </xsd:restriction>
      </xsd:simpleType>
    </xsd:element>
    <xsd:element name="Comments" ma:index="4" nillable="true" ma:displayName="Dictionary Comments" ma:format="Dropdown" ma:internalName="Comments" ma:readOnly="false">
      <xsd:simpleType>
        <xsd:restriction base="dms:Note">
          <xsd:maxLength value="255"/>
        </xsd:restriction>
      </xsd:simpleType>
    </xsd:element>
    <xsd:element name="ResourceLink" ma:index="5" nillable="true" ma:displayName="Resource Link" ma:format="Hyperlink" ma:internalName="Resource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tus" ma:index="6" nillable="true" ma:displayName="Dictionary Status" ma:format="Dropdown" ma:internalName="Status" ma:readOnly="false">
      <xsd:simpleType>
        <xsd:restriction base="dms:Choice">
          <xsd:enumeration value="ELT Approved"/>
          <xsd:enumeration value="Archive"/>
          <xsd:enumeration value="Ready for CAG/CCB"/>
          <xsd:enumeration value="On Hold"/>
          <xsd:enumeration value="Dictionary Not in Scope"/>
          <xsd:enumeration value="Back to Workstream"/>
          <xsd:enumeration value="CAG/CCB Approved"/>
          <xsd:enumeration value="CAG Approved - Urgent/Priority"/>
          <xsd:enumeration value="Build in Progress"/>
          <xsd:enumeration value="Build Completed"/>
          <xsd:enumeration value="Back to Build - Hold Resolved"/>
          <xsd:enumeration value="PMO Review in Progress"/>
          <xsd:enumeration value="ServiceNow Ticket Logged"/>
          <xsd:enumeration value="Circle Ticket Logged"/>
          <xsd:enumeration value="Update in Progress"/>
          <xsd:enumeration value="Update Complete"/>
          <xsd:enumeration value="Deferred"/>
          <xsd:enumeration value="Rejected"/>
          <xsd:enumeration value="Triage in Progress"/>
          <xsd:enumeration value="Approved – Online Pathway"/>
          <xsd:enumeration value="Workstream Validation Needed"/>
        </xsd:restriction>
      </xsd:simpleType>
    </xsd:element>
    <xsd:element name="Assignedto" ma:index="7" nillable="true" ma:displayName="Assigned to " ma:description="Build Team Member Building " ma:format="Dropdown" ma:internalName="Assignedto" ma:readOnly="false">
      <xsd:simpleType>
        <xsd:restriction base="dms:Text">
          <xsd:maxLength value="255"/>
        </xsd:restriction>
      </xsd:simpleType>
    </xsd:element>
    <xsd:element name="_Flow_SignoffStatus" ma:index="8" nillable="true" ma:displayName="Sign-off status" ma:internalName="Sign_x002d_off_x0020_status" ma:readOnly="false">
      <xsd:simpleType>
        <xsd:restriction base="dms:Text"/>
      </xsd:simpleType>
    </xsd:element>
    <xsd:element name="DateBuiltorDescoped" ma:index="9" nillable="true" ma:displayName="Date Built or Descoped" ma:format="DateOnly" ma:internalName="DateBuiltorDescoped" ma:readOnly="false">
      <xsd:simpleType>
        <xsd:restriction base="dms:DateTime"/>
      </xsd:simpleType>
    </xsd:element>
    <xsd:element name="AssociatedCRLogID" ma:index="10" nillable="true" ma:displayName="Associated CR Log ID" ma:format="Dropdown" ma:internalName="AssociatedCRLogID" ma:readOnly="false">
      <xsd:simpleType>
        <xsd:restriction base="dms:Choice">
          <xsd:enumeration value="CR/001"/>
          <xsd:enumeration value="CR/002"/>
          <xsd:enumeration value="CR/003"/>
          <xsd:enumeration value="CR/004"/>
          <xsd:enumeration value="CR/005"/>
          <xsd:enumeration value="CR/006"/>
          <xsd:enumeration value="CR/007"/>
          <xsd:enumeration value="CR/008"/>
          <xsd:enumeration value="CR/009"/>
          <xsd:enumeration value="CR/010"/>
          <xsd:enumeration value="CR/011"/>
          <xsd:enumeration value="CR/012"/>
          <xsd:enumeration value="CR/013"/>
          <xsd:enumeration value="CR/014"/>
          <xsd:enumeration value="CR/015"/>
          <xsd:enumeration value="CR/016"/>
          <xsd:enumeration value="CR/017"/>
          <xsd:enumeration value="CR/018"/>
          <xsd:enumeration value="CR/019"/>
          <xsd:enumeration value="CR/020"/>
          <xsd:enumeration value="CR/021"/>
          <xsd:enumeration value="CR/022"/>
          <xsd:enumeration value="CR/023"/>
          <xsd:enumeration value="CR/024"/>
          <xsd:enumeration value="CR/025"/>
          <xsd:enumeration value="CR/026"/>
          <xsd:enumeration value="CR/027"/>
          <xsd:enumeration value="CR/028"/>
          <xsd:enumeration value="CR/029"/>
          <xsd:enumeration value="CR/030"/>
          <xsd:enumeration value="CR/031"/>
          <xsd:enumeration value="CR/032"/>
          <xsd:enumeration value="CR/033"/>
          <xsd:enumeration value="CR/034"/>
          <xsd:enumeration value="CR/035"/>
          <xsd:enumeration value="CR/036"/>
          <xsd:enumeration value="CR/037"/>
          <xsd:enumeration value="CR/038"/>
          <xsd:enumeration value="CR/039"/>
          <xsd:enumeration value="CR/040"/>
          <xsd:enumeration value="CR/041"/>
          <xsd:enumeration value="CR/042"/>
          <xsd:enumeration value="CR/043"/>
          <xsd:enumeration value="CR/044"/>
          <xsd:enumeration value="CR/045"/>
          <xsd:enumeration value="CR/046"/>
          <xsd:enumeration value="CR/047"/>
          <xsd:enumeration value="CR/048"/>
          <xsd:enumeration value="CR/049"/>
          <xsd:enumeration value="CR/050"/>
          <xsd:enumeration value="CR/051"/>
          <xsd:enumeration value="CR/052"/>
          <xsd:enumeration value="CR/053"/>
          <xsd:enumeration value="CR/054"/>
          <xsd:enumeration value="CR/055"/>
          <xsd:enumeration value="CR/056"/>
          <xsd:enumeration value="CR/057"/>
          <xsd:enumeration value="CR/058"/>
          <xsd:enumeration value="CR/059"/>
          <xsd:enumeration value="CR/060"/>
          <xsd:enumeration value="CR/061"/>
          <xsd:enumeration value="CR/062"/>
          <xsd:enumeration value="CR/063"/>
          <xsd:enumeration value="CR/064"/>
          <xsd:enumeration value="CR/065"/>
          <xsd:enumeration value="CR/066"/>
          <xsd:enumeration value="CR/067"/>
          <xsd:enumeration value="CR/068"/>
          <xsd:enumeration value="CR/069"/>
          <xsd:enumeration value="CR/070"/>
          <xsd:enumeration value="CR/071"/>
          <xsd:enumeration value="CR/072"/>
          <xsd:enumeration value="CR/073"/>
          <xsd:enumeration value="CR/074"/>
          <xsd:enumeration value="CR/075"/>
          <xsd:enumeration value="CR/076"/>
          <xsd:enumeration value="CR/077"/>
          <xsd:enumeration value="CR/078"/>
          <xsd:enumeration value="CR/079"/>
          <xsd:enumeration value="CR/080"/>
          <xsd:enumeration value="CR/081"/>
          <xsd:enumeration value="CR/082"/>
          <xsd:enumeration value="CR/083"/>
          <xsd:enumeration value="CR/084"/>
          <xsd:enumeration value="CR/085"/>
          <xsd:enumeration value="CR/086"/>
          <xsd:enumeration value="CR/087"/>
          <xsd:enumeration value="CR/088"/>
          <xsd:enumeration value="CR/089"/>
          <xsd:enumeration value="CR/090"/>
          <xsd:enumeration value="CR/091"/>
          <xsd:enumeration value="CR/092"/>
          <xsd:enumeration value="CR/093"/>
          <xsd:enumeration value="CR/094"/>
          <xsd:enumeration value="CR/095"/>
          <xsd:enumeration value="CR/096"/>
          <xsd:enumeration value="CR/097"/>
          <xsd:enumeration value="CR/098"/>
          <xsd:enumeration value="CR/099"/>
          <xsd:enumeration value="CR/100"/>
          <xsd:enumeration value="CR/101"/>
          <xsd:enumeration value="CR/102"/>
          <xsd:enumeration value="CR/103"/>
          <xsd:enumeration value="CR/104"/>
          <xsd:enumeration value="CR/105"/>
          <xsd:enumeration value="CR/106"/>
          <xsd:enumeration value="CR/107"/>
          <xsd:enumeration value="CR/108"/>
          <xsd:enumeration value="CR/109"/>
          <xsd:enumeration value="CR/110"/>
          <xsd:enumeration value="CR/111"/>
          <xsd:enumeration value="CR/112"/>
          <xsd:enumeration value="CR/113"/>
          <xsd:enumeration value="CR/114"/>
          <xsd:enumeration value="CR/115"/>
          <xsd:enumeration value="CR/116"/>
          <xsd:enumeration value="CR/117"/>
          <xsd:enumeration value="CR/118"/>
          <xsd:enumeration value="CR/119"/>
          <xsd:enumeration value="CR/120"/>
          <xsd:enumeration value="CR/121"/>
          <xsd:enumeration value="CR/122"/>
          <xsd:enumeration value="CR/123"/>
          <xsd:enumeration value="CR/124"/>
          <xsd:enumeration value="CR/125"/>
          <xsd:enumeration value="CR/126"/>
          <xsd:enumeration value="CR/127"/>
          <xsd:enumeration value="CR/128"/>
          <xsd:enumeration value="CR/129"/>
          <xsd:enumeration value="CR/130"/>
          <xsd:enumeration value="CR/131"/>
          <xsd:enumeration value="CR/132"/>
          <xsd:enumeration value="CR/133"/>
          <xsd:enumeration value="CR/134"/>
          <xsd:enumeration value="CR/135"/>
          <xsd:enumeration value="CR/136"/>
          <xsd:enumeration value="CR/137"/>
          <xsd:enumeration value="CR/138"/>
          <xsd:enumeration value="CR/139"/>
          <xsd:enumeration value="CR/140"/>
          <xsd:enumeration value="CR/141"/>
          <xsd:enumeration value="CR/142"/>
          <xsd:enumeration value="CR/143"/>
          <xsd:enumeration value="CR/144"/>
          <xsd:enumeration value="CR/145"/>
          <xsd:enumeration value="CR/146"/>
          <xsd:enumeration value="CR/147"/>
          <xsd:enumeration value="CR/148"/>
          <xsd:enumeration value="CR/149"/>
          <xsd:enumeration value="CR/150"/>
          <xsd:enumeration value="CR/151"/>
          <xsd:enumeration value="CR/152"/>
          <xsd:enumeration value="CR/153"/>
          <xsd:enumeration value="CR/154"/>
          <xsd:enumeration value="CR/155"/>
          <xsd:enumeration value="CR/156"/>
          <xsd:enumeration value="CR/157"/>
          <xsd:enumeration value="CR/158"/>
          <xsd:enumeration value="CR/159"/>
          <xsd:enumeration value="CR/160"/>
          <xsd:enumeration value="CR/161"/>
          <xsd:enumeration value="CR/162"/>
          <xsd:enumeration value="CR/163"/>
          <xsd:enumeration value="CR/164"/>
          <xsd:enumeration value="CR/165"/>
          <xsd:enumeration value="CR/166"/>
          <xsd:enumeration value="CR/167"/>
          <xsd:enumeration value="CR/168"/>
          <xsd:enumeration value="CR/169"/>
          <xsd:enumeration value="CR/170"/>
          <xsd:enumeration value="CR/171"/>
          <xsd:enumeration value="CR/172"/>
          <xsd:enumeration value="CR/173"/>
          <xsd:enumeration value="CR/174"/>
          <xsd:enumeration value="CR/175"/>
          <xsd:enumeration value="CR/176"/>
          <xsd:enumeration value="CR/177"/>
          <xsd:enumeration value="CR/178"/>
          <xsd:enumeration value="CR/179"/>
          <xsd:enumeration value="CR/180"/>
          <xsd:enumeration value="CR/181"/>
          <xsd:enumeration value="CR/182"/>
          <xsd:enumeration value="CR/183"/>
          <xsd:enumeration value="CR/184"/>
          <xsd:enumeration value="CR/185"/>
          <xsd:enumeration value="CR/186"/>
          <xsd:enumeration value="CR/187"/>
          <xsd:enumeration value="CR/188"/>
          <xsd:enumeration value="CR/189"/>
          <xsd:enumeration value="CR/190"/>
          <xsd:enumeration value="CR/191"/>
          <xsd:enumeration value="CR/192"/>
          <xsd:enumeration value="CR/193"/>
          <xsd:enumeration value="CR/194"/>
          <xsd:enumeration value="CR/195"/>
          <xsd:enumeration value="CR/196"/>
          <xsd:enumeration value="CR/197"/>
          <xsd:enumeration value="CR/198"/>
          <xsd:enumeration value="CR/199"/>
          <xsd:enumeration value="CR/200"/>
          <xsd:enumeration value="CR/201"/>
          <xsd:enumeration value="CR/202"/>
          <xsd:enumeration value="CR/203"/>
          <xsd:enumeration value="CR/204"/>
          <xsd:enumeration value="CR/205"/>
          <xsd:enumeration value="CR/206"/>
          <xsd:enumeration value="CR/207"/>
          <xsd:enumeration value="CR/208"/>
          <xsd:enumeration value="CR/209"/>
          <xsd:enumeration value="CR/210"/>
          <xsd:enumeration value="CR/211"/>
          <xsd:enumeration value="CR/212"/>
          <xsd:enumeration value="CR/213"/>
          <xsd:enumeration value="CR/214"/>
          <xsd:enumeration value="CR/215"/>
          <xsd:enumeration value="CR/216"/>
          <xsd:enumeration value="CR/217"/>
          <xsd:enumeration value="CR/218"/>
          <xsd:enumeration value="CR/219"/>
          <xsd:enumeration value="CR/220"/>
          <xsd:enumeration value="CR/221"/>
          <xsd:enumeration value="CR/222"/>
          <xsd:enumeration value="CR/223"/>
          <xsd:enumeration value="CR/224"/>
          <xsd:enumeration value="CR/225"/>
          <xsd:enumeration value="CR/226"/>
          <xsd:enumeration value="CR/227"/>
          <xsd:enumeration value="CR/228"/>
          <xsd:enumeration value="CR/229"/>
          <xsd:enumeration value="CR/230"/>
          <xsd:enumeration value="CR/231"/>
          <xsd:enumeration value="CR/232"/>
          <xsd:enumeration value="CR/233"/>
          <xsd:enumeration value="CR/234"/>
          <xsd:enumeration value="CR/235"/>
          <xsd:enumeration value="CR/236"/>
          <xsd:enumeration value="CR/237"/>
          <xsd:enumeration value="CR/238"/>
          <xsd:enumeration value="CR/239"/>
          <xsd:enumeration value="CR/240"/>
          <xsd:enumeration value="CR/241"/>
          <xsd:enumeration value="CR/242"/>
          <xsd:enumeration value="CR/243"/>
          <xsd:enumeration value="CR/244"/>
          <xsd:enumeration value="CR/245"/>
          <xsd:enumeration value="CR/246"/>
          <xsd:enumeration value="CR/247"/>
          <xsd:enumeration value="CR/248"/>
          <xsd:enumeration value="CR/249"/>
          <xsd:enumeration value="CR/250"/>
          <xsd:enumeration value="CR/251"/>
          <xsd:enumeration value="CR/252"/>
          <xsd:enumeration value="CR/253"/>
          <xsd:enumeration value="CR/254"/>
          <xsd:enumeration value="CR/255"/>
          <xsd:enumeration value="CR/256"/>
          <xsd:enumeration value="CR/257"/>
          <xsd:enumeration value="CR/258"/>
          <xsd:enumeration value="CR/259"/>
          <xsd:enumeration value="CR/260"/>
          <xsd:enumeration value="CR/261"/>
          <xsd:enumeration value="CR/262"/>
          <xsd:enumeration value="CR/263"/>
          <xsd:enumeration value="CR/264"/>
          <xsd:enumeration value="CR/265"/>
          <xsd:enumeration value="CR/266"/>
          <xsd:enumeration value="CR/267"/>
          <xsd:enumeration value="CR/268"/>
          <xsd:enumeration value="CR/269"/>
          <xsd:enumeration value="CR/270"/>
          <xsd:enumeration value="CR/271"/>
          <xsd:enumeration value="CR/272"/>
          <xsd:enumeration value="CR/273"/>
          <xsd:enumeration value="CR/274"/>
          <xsd:enumeration value="CR/275"/>
          <xsd:enumeration value="CR/276"/>
          <xsd:enumeration value="CR/277"/>
          <xsd:enumeration value="CR/278"/>
          <xsd:enumeration value="CR/279"/>
          <xsd:enumeration value="CR/280"/>
          <xsd:enumeration value="CR/281"/>
          <xsd:enumeration value="CR/282"/>
          <xsd:enumeration value="CR/283"/>
          <xsd:enumeration value="CR/284"/>
          <xsd:enumeration value="CR/285"/>
          <xsd:enumeration value="CR/286"/>
          <xsd:enumeration value="CR/287"/>
          <xsd:enumeration value="CR/288"/>
          <xsd:enumeration value="CR/289"/>
          <xsd:enumeration value="CR/290"/>
          <xsd:enumeration value="CR/291"/>
          <xsd:enumeration value="CR/292"/>
          <xsd:enumeration value="CR/293"/>
          <xsd:enumeration value="CR/294"/>
          <xsd:enumeration value="CR/295"/>
          <xsd:enumeration value="CR/296"/>
          <xsd:enumeration value="CR/297"/>
          <xsd:enumeration value="CR/298"/>
          <xsd:enumeration value="CR/299"/>
          <xsd:enumeration value="CR/300"/>
          <xsd:enumeration value="Choice 2"/>
          <xsd:enumeration value="Choice 3"/>
        </xsd:restriction>
      </xsd:simpleType>
    </xsd:element>
    <xsd:element name="Workstream" ma:index="11" nillable="true" ma:displayName="Workstream" ma:format="Dropdown" ma:indexed="true" ma:internalName="Workstream" ma:readOnly="false">
      <xsd:simpleType>
        <xsd:restriction base="dms:Choice">
          <xsd:enumeration value="Access"/>
          <xsd:enumeration value="Change Management"/>
          <xsd:enumeration value="Surveillance"/>
          <xsd:enumeration value="Clinical"/>
          <xsd:enumeration value="Clinical"/>
          <xsd:enumeration value="Clinical Governance"/>
          <xsd:enumeration value="PAS / Rev Cycle"/>
          <xsd:enumeration value="Supply Chain, Case Mgmt."/>
          <xsd:enumeration value="Testing"/>
          <xsd:enumeration value="Device Management"/>
          <xsd:enumeration value="Data Migration"/>
          <xsd:enumeration value="Reporting"/>
          <xsd:enumeration value="Integration Interop"/>
          <xsd:enumeration value="Labs"/>
          <xsd:enumeration value="Medical Services"/>
          <xsd:enumeration value="Pharmacy"/>
          <xsd:enumeration value="Primary Cary"/>
          <xsd:enumeration value="Patient Portal"/>
          <xsd:enumeration value="Choice 2"/>
          <xsd:enumeration value="Choice 3"/>
        </xsd:restriction>
      </xsd:simpleType>
    </xsd:element>
    <xsd:element name="Orginator" ma:index="12" nillable="true" ma:displayName="Originator" ma:format="Dropdown" ma:list="UserInfo" ma:SharePointGroup="0" ma:internalName="Orgina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ofChange" ma:index="13" nillable="true" ma:displayName="Type of Change" ma:format="Dropdown" ma:internalName="TypeofChange" ma:readOnly="false">
      <xsd:simpleType>
        <xsd:restriction base="dms:Choice">
          <xsd:enumeration value="Update / Modify / New Dictionary Content"/>
          <xsd:enumeration value="Update / Change Parameter Settings"/>
          <xsd:enumeration value="Descope Dictionary"/>
          <xsd:enumeration value="Rescope Dictionary"/>
          <xsd:enumeration value="Deploy Enhancement / New Function - Parameter"/>
          <xsd:enumeration value="Deploy Enhancement / New Function - Dictionary"/>
          <xsd:enumeration value="CMS Changes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03d2b25-7cb4-4c1a-8a41-d2a06ed2ff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f40c5-e82b-4f09-8153-660ef45f018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32fa44-6b38-421a-961e-2780d66c4d3f}" ma:internalName="TaxCatchAll" ma:readOnly="false" ma:showField="CatchAllData" ma:web="aa4f40c5-e82b-4f09-8153-660ef45f0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EE6CF-F533-4E3D-AD5D-9A0EAD8630BF}">
  <ds:schemaRefs>
    <ds:schemaRef ds:uri="aa4f40c5-e82b-4f09-8153-660ef45f0188"/>
    <ds:schemaRef ds:uri="bba451f1-a467-403a-8263-a833efa47a7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43F3EC-90A9-49DF-A0CF-BC7691105A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7324BD-D3ED-4B1F-87EB-6BDFF9859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451f1-a467-403a-8263-a833efa47a76"/>
    <ds:schemaRef ds:uri="aa4f40c5-e82b-4f09-8153-660ef45f0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270</Words>
  <Application>Microsoft Office PowerPoint</Application>
  <PresentationFormat>A4 Paper (210x297 mm)</PresentationFormat>
  <Paragraphs>32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Ehsanul Karim Choudhury</dc:creator>
  <cp:lastModifiedBy>Ehsanul Karim Choudhury</cp:lastModifiedBy>
  <cp:revision>177</cp:revision>
  <dcterms:created xsi:type="dcterms:W3CDTF">2025-10-01T11:10:17Z</dcterms:created>
  <dcterms:modified xsi:type="dcterms:W3CDTF">2026-01-29T11:59:24Z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0x01010085C9B5497CDD3A418838FF1C189006F7</vt:lpwstr>
  </property>
  <property fmtid="{D5CDD505-2E9C-101B-9397-08002B2CF9AE}" pid="3" name="MediaServiceImageTags">
    <vt:lpwstr/>
  </property>
</Properties>
</file>